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68" r:id="rId2"/>
    <p:sldId id="295" r:id="rId3"/>
    <p:sldId id="296" r:id="rId4"/>
    <p:sldId id="298" r:id="rId5"/>
    <p:sldId id="297" r:id="rId6"/>
    <p:sldId id="299" r:id="rId7"/>
    <p:sldId id="278" r:id="rId8"/>
    <p:sldId id="277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90" r:id="rId19"/>
    <p:sldId id="289" r:id="rId20"/>
    <p:sldId id="291" r:id="rId21"/>
    <p:sldId id="292" r:id="rId22"/>
    <p:sldId id="293" r:id="rId23"/>
    <p:sldId id="267" r:id="rId24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E57"/>
    <a:srgbClr val="184259"/>
    <a:srgbClr val="9C4E4E"/>
    <a:srgbClr val="700000"/>
    <a:srgbClr val="5E2001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52" autoAdjust="0"/>
  </p:normalViewPr>
  <p:slideViewPr>
    <p:cSldViewPr snapToGrid="0">
      <p:cViewPr varScale="1">
        <p:scale>
          <a:sx n="127" d="100"/>
          <a:sy n="127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370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72BF7510-B9ED-40E0-8274-4F64AD62B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5E24B0-B97F-4932-93CD-4307D6181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C233B83-B6D0-418E-B98E-4952F3282A56}" type="datetime1">
              <a:rPr lang="es-ES" smtClean="0"/>
              <a:t>8/9/26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FC3A0DF-A8A7-4EF4-96E5-757FFFC2A9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22BEC987-E8F6-4FD2-BFB2-04815BD1D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C078EF9-7F2B-4B20-A25C-9E80C16977B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0114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9813A5A-3BC6-4270-9AE1-7A53DFC90DEC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AAF9CF-D1E5-49FD-94F7-B246BB67E246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6292858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es-ES" noProof="0" smtClean="0"/>
              <a:t>1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86683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24AD1-53A0-8DF4-8307-6D74DE73E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B96E214-658A-18D5-A560-2D541109D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7C41CA1-CC7B-003C-7ABF-701012E3A1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240B2E8-5246-285C-44F1-78B34E4207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AAF9CF-D1E5-49FD-94F7-B246BB67E246}" type="slidenum">
              <a:rPr lang="es-ES" noProof="0" smtClean="0"/>
              <a:t>8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115971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1" y="1869601"/>
            <a:ext cx="10840914" cy="3921600"/>
          </a:xfrm>
        </p:spPr>
        <p:txBody>
          <a:bodyPr rtlCol="0" anchor="t" anchorCtr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F2F863-F080-4BC3-A3C7-A33C770BC2F3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es-ES" noProof="0" smtClean="0"/>
              <a:t>‹#›</a:t>
            </a:fld>
            <a:endParaRPr lang="es-ES" noProof="0"/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328F7C25-BFB6-430F-87B6-7D0D2C749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2343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26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1786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76500" y="2716272"/>
            <a:ext cx="8683625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476500" y="5137736"/>
            <a:ext cx="8683625" cy="73284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15E1E895-E870-4556-8665-5DE714DEB164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5D99DD2A-B520-4620-9B43-64B657BA2D42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62937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2450" y="1874308"/>
            <a:ext cx="3814235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48200" y="0"/>
            <a:ext cx="7543800" cy="6856214"/>
          </a:xfrm>
        </p:spPr>
        <p:txBody>
          <a:bodyPr rtlCol="0" anchor="ctr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552450" y="3134308"/>
            <a:ext cx="3814235" cy="20166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512E87-1843-45B8-8BC1-B617A4B373C3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0633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y descripción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840914" cy="1260000"/>
          </a:xfrm>
        </p:spPr>
        <p:txBody>
          <a:bodyPr rtlCol="0" anchor="ctr" anchorCtr="0">
            <a:normAutofit/>
          </a:bodyPr>
          <a:lstStyle>
            <a:lvl1pPr>
              <a:defRPr sz="3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5799" y="1881824"/>
            <a:ext cx="10840914" cy="1032826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EF3746-C198-4D65-84FA-2AA777BBB469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B47DAE59-9D63-4159-8F3E-560C31F19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16192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es-ES" noProof="0" smtClean="0"/>
              <a:t>‹#›</a:t>
            </a:fld>
            <a:endParaRPr lang="es-ES" noProof="0"/>
          </a:p>
        </p:txBody>
      </p:sp>
      <p:sp>
        <p:nvSpPr>
          <p:cNvPr id="12" name="Marcador de texto 2">
            <a:extLst>
              <a:ext uri="{FF2B5EF4-FFF2-40B4-BE49-F238E27FC236}">
                <a16:creationId xmlns:a16="http://schemas.microsoft.com/office/drawing/2014/main" id="{4249143D-80A5-4E4C-BBFD-F253500CE2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5799" y="2914650"/>
            <a:ext cx="10840914" cy="502126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0" name="Marcador de texto 5">
            <a:extLst>
              <a:ext uri="{FF2B5EF4-FFF2-40B4-BE49-F238E27FC236}">
                <a16:creationId xmlns:a16="http://schemas.microsoft.com/office/drawing/2014/main" id="{B06123F0-984B-4EF8-9945-3621C401B7A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5366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1" name="Marcador de texto 5">
            <a:extLst>
              <a:ext uri="{FF2B5EF4-FFF2-40B4-BE49-F238E27FC236}">
                <a16:creationId xmlns:a16="http://schemas.microsoft.com/office/drawing/2014/main" id="{A669C074-A9BE-4B07-ACEE-3B34AAC8B9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48424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9" name="Marcador de texto 5">
            <a:extLst>
              <a:ext uri="{FF2B5EF4-FFF2-40B4-BE49-F238E27FC236}">
                <a16:creationId xmlns:a16="http://schemas.microsoft.com/office/drawing/2014/main" id="{84A40D78-D6DD-41A7-A132-9D48DF8649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82308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8" name="Marcador de texto 5">
            <a:extLst>
              <a:ext uri="{FF2B5EF4-FFF2-40B4-BE49-F238E27FC236}">
                <a16:creationId xmlns:a16="http://schemas.microsoft.com/office/drawing/2014/main" id="{4A9CFAA7-850F-4C92-A9BE-56452E5CA0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99250" y="3837470"/>
            <a:ext cx="1310050" cy="959003"/>
          </a:xfrm>
        </p:spPr>
        <p:txBody>
          <a:bodyPr rtlCol="0"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CC5A0CF1-9FE7-4149-97DC-522163914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4248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63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57326" y="995967"/>
            <a:ext cx="6238874" cy="1260000"/>
          </a:xfrm>
        </p:spPr>
        <p:txBody>
          <a:bodyPr rtlCol="0" anchor="ctr" anchorCtr="0">
            <a:noAutofit/>
          </a:bodyPr>
          <a:lstStyle>
            <a:lvl1pPr algn="r">
              <a:defRPr sz="30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4" name="Marcador de posición de imagen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8014200" y="995968"/>
            <a:ext cx="3492000" cy="4866064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085849" y="2255967"/>
            <a:ext cx="6610351" cy="3476618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E88A2E-5C46-4691-B090-988B80D53E95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96938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 a la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57974" y="995968"/>
            <a:ext cx="4848225" cy="1260000"/>
          </a:xfrm>
        </p:spPr>
        <p:txBody>
          <a:bodyPr rtlCol="0" anchor="ctr" anchorCtr="0">
            <a:normAutofit/>
          </a:bodyPr>
          <a:lstStyle>
            <a:lvl1pPr algn="l">
              <a:defRPr sz="30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4" name="Marcador de posición de imagen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727574" y="914400"/>
            <a:ext cx="5749425" cy="4818185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657974" y="2255968"/>
            <a:ext cx="4848225" cy="347661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6AAA79-353A-4D8B-B197-078C2ECDF591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3295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Cuadro de texto 14"/>
          <p:cNvSpPr txBox="1"/>
          <p:nvPr/>
        </p:nvSpPr>
        <p:spPr bwMode="white">
          <a:xfrm>
            <a:off x="10571243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Cuadro de texto 10"/>
          <p:cNvSpPr txBox="1"/>
          <p:nvPr/>
        </p:nvSpPr>
        <p:spPr bwMode="white">
          <a:xfrm>
            <a:off x="100262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320801" y="609601"/>
            <a:ext cx="9550399" cy="2743199"/>
          </a:xfrm>
        </p:spPr>
        <p:txBody>
          <a:bodyPr rtlCol="0" anchor="ctr">
            <a:normAutofit/>
          </a:bodyPr>
          <a:lstStyle>
            <a:lvl1pPr algn="ctr">
              <a:defRPr sz="3000" b="0" i="1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13"/>
          </p:nvPr>
        </p:nvSpPr>
        <p:spPr>
          <a:xfrm>
            <a:off x="1426408" y="3352800"/>
            <a:ext cx="9339184" cy="3810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AD7857E-8E0E-4AC1-ABDC-E42462C788DE}"/>
              </a:ext>
            </a:extLst>
          </p:cNvPr>
          <p:cNvSpPr/>
          <p:nvPr userDrawn="1"/>
        </p:nvSpPr>
        <p:spPr>
          <a:xfrm>
            <a:off x="1750844" y="3962401"/>
            <a:ext cx="8690313" cy="1908173"/>
          </a:xfrm>
          <a:prstGeom prst="roundRect">
            <a:avLst>
              <a:gd name="adj" fmla="val 6552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857375" y="4021138"/>
            <a:ext cx="8486775" cy="176053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F807C0-159D-4023-B2CD-EF2E4FDF4E3C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15340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1" y="609599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5799" y="1869599"/>
            <a:ext cx="5202071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85800" y="2870201"/>
            <a:ext cx="5202071" cy="2916000"/>
          </a:xfrm>
          <a:prstGeom prst="roundRect">
            <a:avLst>
              <a:gd name="adj" fmla="val 2496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298270" y="1869599"/>
            <a:ext cx="5228444" cy="9162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298270" y="2870201"/>
            <a:ext cx="5202071" cy="2916000"/>
          </a:xfrm>
          <a:prstGeom prst="roundRect">
            <a:avLst>
              <a:gd name="adj" fmla="val 2798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9E6FEE0-0507-4CAC-8F13-F69AF8DA6DE7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es-ES" noProof="0" smtClean="0"/>
              <a:t>‹#›</a:t>
            </a:fld>
            <a:endParaRPr lang="es-ES" noProof="0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031B0A9-3E16-4C5B-A6CE-045BCB91A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3976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96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E44449DE-635B-4B23-9B8B-C95A5B8764DB}"/>
              </a:ext>
            </a:extLst>
          </p:cNvPr>
          <p:cNvSpPr/>
          <p:nvPr userDrawn="1"/>
        </p:nvSpPr>
        <p:spPr>
          <a:xfrm>
            <a:off x="663356" y="1790228"/>
            <a:ext cx="10863358" cy="4080348"/>
          </a:xfrm>
          <a:prstGeom prst="roundRect">
            <a:avLst>
              <a:gd name="adj" fmla="val 2634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85802" y="1869600"/>
            <a:ext cx="5040000" cy="3921601"/>
          </a:xfrm>
          <a:prstGeom prst="roundRect">
            <a:avLst>
              <a:gd name="adj" fmla="val 1970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488644" y="1869601"/>
            <a:ext cx="5040000" cy="3921600"/>
          </a:xfrm>
          <a:prstGeom prst="roundRect">
            <a:avLst>
              <a:gd name="adj" fmla="val 2211"/>
            </a:avLst>
          </a:prstGeom>
          <a:ln w="28575">
            <a:noFill/>
          </a:ln>
          <a:effectLst/>
        </p:spPr>
        <p:txBody>
          <a:bodyPr rtlCol="0" anchor="t" anchorCtr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A76311-DCB1-48C0-BDFB-1E9BDDD89382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es-ES" noProof="0" smtClean="0"/>
              <a:t>‹#›</a:t>
            </a:fld>
            <a:endParaRPr lang="es-ES" noProof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E8539E0A-8009-4A6E-A7A1-5AEFA5220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9691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5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 de la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840913" cy="3124199"/>
          </a:xfrm>
        </p:spPr>
        <p:txBody>
          <a:bodyPr rtlCol="0" anchor="ctr">
            <a:normAutofit/>
          </a:bodyPr>
          <a:lstStyle>
            <a:lvl1pPr algn="l">
              <a:defRPr sz="3000" b="0" cap="none"/>
            </a:lvl1pPr>
          </a:lstStyle>
          <a:p>
            <a:pPr rtl="0"/>
            <a:r>
              <a:rPr lang="es-ES" noProof="0"/>
              <a:t>HAGA CLIC PARA EDITAR EL ESTILO DEL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5800" y="3733800"/>
            <a:ext cx="10840914" cy="20574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EDE662-50AF-41FC-8F39-BAF961B50A30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332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 rtlCol="0">
            <a:normAutofit/>
          </a:bodyPr>
          <a:lstStyle>
            <a:lvl1pPr>
              <a:defRPr sz="3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AC63EB-39BE-4E95-9DFE-D14A3D6BEB7B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510649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2B8AD2-7362-4876-8731-B922CF9D9D1E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99DD2A-B520-4620-9B43-64B657BA2D42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5370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 bwMode="white">
          <a:xfrm>
            <a:off x="685801" y="609600"/>
            <a:ext cx="10840914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 bwMode="white">
          <a:xfrm>
            <a:off x="685801" y="2142067"/>
            <a:ext cx="10840914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CBC0D6D7-4DEE-4433-B569-99887D0E56FC}" type="datetime1">
              <a:rPr lang="es-ES" noProof="0" smtClean="0"/>
              <a:t>8/9/26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266059" y="5870575"/>
            <a:ext cx="126065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5D99DD2A-B520-4620-9B43-64B657BA2D42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090699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8" r:id="rId3"/>
    <p:sldLayoutId id="2147483679" r:id="rId4"/>
    <p:sldLayoutId id="2147483669" r:id="rId5"/>
    <p:sldLayoutId id="2147483680" r:id="rId6"/>
    <p:sldLayoutId id="2147483672" r:id="rId7"/>
    <p:sldLayoutId id="2147483665" r:id="rId8"/>
    <p:sldLayoutId id="2147483664" r:id="rId9"/>
    <p:sldLayoutId id="2147483671" r:id="rId10"/>
    <p:sldLayoutId id="2147483666" r:id="rId11"/>
    <p:sldLayoutId id="2147483667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cono pilar">
            <a:extLst>
              <a:ext uri="{FF2B5EF4-FFF2-40B4-BE49-F238E27FC236}">
                <a16:creationId xmlns:a16="http://schemas.microsoft.com/office/drawing/2014/main" id="{FC7E2CCC-C53E-454B-9DE0-F2484BA0F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577705" y="1524000"/>
            <a:ext cx="1905000" cy="1905000"/>
          </a:xfrm>
          <a:prstGeom prst="rect">
            <a:avLst/>
          </a:prstGeom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635B398-1E7F-44AD-8356-8345134C9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2646" y="2821340"/>
            <a:ext cx="9917479" cy="1462028"/>
          </a:xfrm>
        </p:spPr>
        <p:txBody>
          <a:bodyPr rtlCol="0"/>
          <a:lstStyle/>
          <a:p>
            <a:pPr algn="ctr">
              <a:lnSpc>
                <a:spcPts val="4784"/>
              </a:lnSpc>
            </a:pPr>
            <a:r>
              <a:rPr lang="es-MX" b="1" dirty="0">
                <a:latin typeface="Inter"/>
              </a:rPr>
              <a:t>Autenticación </a:t>
            </a:r>
            <a:r>
              <a:rPr lang="es-MX" b="1" dirty="0" err="1">
                <a:latin typeface="Inter"/>
              </a:rPr>
              <a:t>Multifactor</a:t>
            </a:r>
            <a:r>
              <a:rPr lang="es-MX" b="1" dirty="0">
                <a:latin typeface="Inter"/>
              </a:rPr>
              <a:t> (MFA)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2A3D91-AB3F-4EDF-B87E-FDDF6C5DC4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/>
              <a:t>Una oración que resume el evento o una cita famosa sobre el mismo.</a:t>
            </a:r>
          </a:p>
          <a:p>
            <a:pPr rtl="0"/>
            <a:endParaRPr lang="es-ES"/>
          </a:p>
          <a:p>
            <a:pPr rtl="0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2749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66C47D2C-FD78-5B73-396E-E937E90A41AB}"/>
              </a:ext>
            </a:extLst>
          </p:cNvPr>
          <p:cNvSpPr txBox="1"/>
          <p:nvPr/>
        </p:nvSpPr>
        <p:spPr>
          <a:xfrm>
            <a:off x="3714759" y="2090737"/>
            <a:ext cx="6580822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400" b="1" i="0" u="none" dirty="0">
                <a:latin typeface="Inter"/>
              </a:rPr>
              <a:t>¿Por </a:t>
            </a:r>
            <a:r>
              <a:rPr sz="4400" b="1" i="0" u="none" dirty="0" err="1">
                <a:latin typeface="Inter"/>
              </a:rPr>
              <a:t>qué</a:t>
            </a:r>
            <a:r>
              <a:rPr sz="4400" b="1" i="0" u="none" dirty="0">
                <a:latin typeface="Inter"/>
              </a:rPr>
              <a:t> es Vital la MFA?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64E0492-C561-3234-3553-3C9C0328CAF3}"/>
              </a:ext>
            </a:extLst>
          </p:cNvPr>
          <p:cNvSpPr txBox="1"/>
          <p:nvPr/>
        </p:nvSpPr>
        <p:spPr>
          <a:xfrm>
            <a:off x="4152900" y="3556000"/>
            <a:ext cx="7264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/>
              <a:t>Más del 99.9% de los compromisos de cuenta en la nube se pueden prevenir habilitando la autenticación de múltiples factores.</a:t>
            </a:r>
          </a:p>
        </p:txBody>
      </p:sp>
    </p:spTree>
    <p:extLst>
      <p:ext uri="{BB962C8B-B14F-4D97-AF65-F5344CB8AC3E}">
        <p14:creationId xmlns:p14="http://schemas.microsoft.com/office/powerpoint/2010/main" val="1804456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>
            <a:extLst>
              <a:ext uri="{FF2B5EF4-FFF2-40B4-BE49-F238E27FC236}">
                <a16:creationId xmlns:a16="http://schemas.microsoft.com/office/drawing/2014/main" id="{8D82DC70-2742-51BB-FF44-ABB1523FFF2C}"/>
              </a:ext>
            </a:extLst>
          </p:cNvPr>
          <p:cNvSpPr txBox="1"/>
          <p:nvPr/>
        </p:nvSpPr>
        <p:spPr>
          <a:xfrm>
            <a:off x="571500" y="347247"/>
            <a:ext cx="1160145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400" b="1" i="0" u="none" dirty="0">
                <a:latin typeface="Inter"/>
              </a:rPr>
              <a:t>Primera Línea de Defensa</a:t>
            </a:r>
          </a:p>
        </p:txBody>
      </p:sp>
      <p:pic>
        <p:nvPicPr>
          <p:cNvPr id="7" name="Picture 2" descr="image.png">
            <a:extLst>
              <a:ext uri="{FF2B5EF4-FFF2-40B4-BE49-F238E27FC236}">
                <a16:creationId xmlns:a16="http://schemas.microsoft.com/office/drawing/2014/main" id="{DCCE4F36-845D-069B-F2E3-43E107130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386012"/>
            <a:ext cx="5334000" cy="2790825"/>
          </a:xfrm>
          <a:prstGeom prst="rect">
            <a:avLst/>
          </a:prstGeom>
        </p:spPr>
      </p:pic>
      <p:pic>
        <p:nvPicPr>
          <p:cNvPr id="9" name="Picture 3" descr="image.png">
            <a:extLst>
              <a:ext uri="{FF2B5EF4-FFF2-40B4-BE49-F238E27FC236}">
                <a16:creationId xmlns:a16="http://schemas.microsoft.com/office/drawing/2014/main" id="{DBCB0346-ABBA-3D85-BB30-75AF0B99C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386012"/>
            <a:ext cx="5334000" cy="2790825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67E45980-ADA2-25E3-6F63-399490660F41}"/>
              </a:ext>
            </a:extLst>
          </p:cNvPr>
          <p:cNvSpPr txBox="1"/>
          <p:nvPr/>
        </p:nvSpPr>
        <p:spPr>
          <a:xfrm>
            <a:off x="885825" y="2700337"/>
            <a:ext cx="4940617" cy="276225"/>
          </a:xfrm>
          <a:prstGeom prst="rect">
            <a:avLst/>
          </a:prstGeom>
          <a:noFill/>
        </p:spPr>
        <p:txBody>
          <a:bodyPr wrap="square" lIns="32385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078D4"/>
                </a:solidFill>
                <a:latin typeface="Inter SemiBold"/>
              </a:rPr>
              <a:t>Contraseñas Solas</a:t>
            </a: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AEF26D40-E94D-FBFA-A047-363CD2227806}"/>
              </a:ext>
            </a:extLst>
          </p:cNvPr>
          <p:cNvSpPr txBox="1"/>
          <p:nvPr/>
        </p:nvSpPr>
        <p:spPr>
          <a:xfrm>
            <a:off x="885825" y="3090862"/>
            <a:ext cx="47053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Las contraseñas tradicionales son vulnerables a ataques de phishing, ingeniería social, filtraciones de datos y ataques de fuerza bruta.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5221AF37-A1A4-E1A3-D106-DCDD49866872}"/>
              </a:ext>
            </a:extLst>
          </p:cNvPr>
          <p:cNvSpPr txBox="1"/>
          <p:nvPr/>
        </p:nvSpPr>
        <p:spPr>
          <a:xfrm>
            <a:off x="885825" y="3976687"/>
            <a:ext cx="47053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El 81% de las brechas de seguridad empresarial involucran credenciales débiles, robadas o reutilizadas.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860827C4-16E6-14EB-1942-8D2DB9F359A7}"/>
              </a:ext>
            </a:extLst>
          </p:cNvPr>
          <p:cNvSpPr txBox="1"/>
          <p:nvPr/>
        </p:nvSpPr>
        <p:spPr>
          <a:xfrm>
            <a:off x="6600825" y="2700337"/>
            <a:ext cx="4940617" cy="276225"/>
          </a:xfrm>
          <a:prstGeom prst="rect">
            <a:avLst/>
          </a:prstGeom>
          <a:noFill/>
        </p:spPr>
        <p:txBody>
          <a:bodyPr wrap="square" lIns="38100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078D4"/>
                </a:solidFill>
                <a:latin typeface="Inter SemiBold"/>
              </a:rPr>
              <a:t>Capa Extra con MFA</a:t>
            </a: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3F5C8956-47F3-49E6-78A4-78987CEAF0BB}"/>
              </a:ext>
            </a:extLst>
          </p:cNvPr>
          <p:cNvSpPr txBox="1"/>
          <p:nvPr/>
        </p:nvSpPr>
        <p:spPr>
          <a:xfrm>
            <a:off x="6600825" y="3090862"/>
            <a:ext cx="47053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Requiere dos o más pruebas independientes de identidad antes de otorgar acceso al entorno Microsoft 365.</a:t>
            </a:r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31EF5228-45C6-2171-29F9-93080606BB93}"/>
              </a:ext>
            </a:extLst>
          </p:cNvPr>
          <p:cNvSpPr txBox="1"/>
          <p:nvPr/>
        </p:nvSpPr>
        <p:spPr>
          <a:xfrm>
            <a:off x="6600825" y="3976687"/>
            <a:ext cx="47053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Combina algo que sabes (contraseña) con algo que tienes (dispositivo móvil o clave FIDO2) o algo que eres (biometría).</a:t>
            </a:r>
          </a:p>
        </p:txBody>
      </p:sp>
      <p:pic>
        <p:nvPicPr>
          <p:cNvPr id="23" name="Picture 10" descr="image.png">
            <a:extLst>
              <a:ext uri="{FF2B5EF4-FFF2-40B4-BE49-F238E27FC236}">
                <a16:creationId xmlns:a16="http://schemas.microsoft.com/office/drawing/2014/main" id="{AA6E0856-EDB2-0D9A-BD8C-3405C7FAA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825" y="2719387"/>
            <a:ext cx="228600" cy="228600"/>
          </a:xfrm>
          <a:prstGeom prst="rect">
            <a:avLst/>
          </a:prstGeom>
        </p:spPr>
      </p:pic>
      <p:pic>
        <p:nvPicPr>
          <p:cNvPr id="25" name="Picture 11" descr="image.png">
            <a:extLst>
              <a:ext uri="{FF2B5EF4-FFF2-40B4-BE49-F238E27FC236}">
                <a16:creationId xmlns:a16="http://schemas.microsoft.com/office/drawing/2014/main" id="{DD867110-40A6-DA7D-56F3-1D766DBF09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825" y="2719387"/>
            <a:ext cx="28575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79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D061C-08A5-56A8-45BC-08284086F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>
            <a:extLst>
              <a:ext uri="{FF2B5EF4-FFF2-40B4-BE49-F238E27FC236}">
                <a16:creationId xmlns:a16="http://schemas.microsoft.com/office/drawing/2014/main" id="{61E08D5F-F618-550D-9F84-046B091F0976}"/>
              </a:ext>
            </a:extLst>
          </p:cNvPr>
          <p:cNvSpPr txBox="1"/>
          <p:nvPr/>
        </p:nvSpPr>
        <p:spPr>
          <a:xfrm>
            <a:off x="571500" y="347247"/>
            <a:ext cx="1160145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s-MX" sz="4400" b="1" dirty="0">
                <a:latin typeface="Inter"/>
              </a:rPr>
              <a:t>Prácticas Recomendadas de MFA</a:t>
            </a:r>
            <a:endParaRPr sz="4400" b="1" i="0" u="none" dirty="0">
              <a:latin typeface="Inter"/>
            </a:endParaRPr>
          </a:p>
        </p:txBody>
      </p:sp>
      <p:pic>
        <p:nvPicPr>
          <p:cNvPr id="4" name="Picture 2" descr="image.png">
            <a:extLst>
              <a:ext uri="{FF2B5EF4-FFF2-40B4-BE49-F238E27FC236}">
                <a16:creationId xmlns:a16="http://schemas.microsoft.com/office/drawing/2014/main" id="{A32BD14E-E573-4D41-3FA1-8609FCB50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228850"/>
            <a:ext cx="3530649" cy="3105150"/>
          </a:xfrm>
          <a:prstGeom prst="rect">
            <a:avLst/>
          </a:prstGeom>
        </p:spPr>
      </p:pic>
      <p:pic>
        <p:nvPicPr>
          <p:cNvPr id="8" name="Picture 3" descr="image.png">
            <a:extLst>
              <a:ext uri="{FF2B5EF4-FFF2-40B4-BE49-F238E27FC236}">
                <a16:creationId xmlns:a16="http://schemas.microsoft.com/office/drawing/2014/main" id="{B8324147-576E-9B87-528F-249D812E5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749" y="2228850"/>
            <a:ext cx="3530649" cy="3105150"/>
          </a:xfrm>
          <a:prstGeom prst="rect">
            <a:avLst/>
          </a:prstGeom>
        </p:spPr>
      </p:pic>
      <p:pic>
        <p:nvPicPr>
          <p:cNvPr id="12" name="Picture 4" descr="image.png">
            <a:extLst>
              <a:ext uri="{FF2B5EF4-FFF2-40B4-BE49-F238E27FC236}">
                <a16:creationId xmlns:a16="http://schemas.microsoft.com/office/drawing/2014/main" id="{4B88E105-8B59-AADF-2124-9CA70A72D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9999" y="2228850"/>
            <a:ext cx="3530649" cy="3105150"/>
          </a:xfrm>
          <a:prstGeom prst="rect">
            <a:avLst/>
          </a:prstGeom>
        </p:spPr>
      </p:pic>
      <p:pic>
        <p:nvPicPr>
          <p:cNvPr id="16" name="Picture 5" descr="image.png">
            <a:extLst>
              <a:ext uri="{FF2B5EF4-FFF2-40B4-BE49-F238E27FC236}">
                <a16:creationId xmlns:a16="http://schemas.microsoft.com/office/drawing/2014/main" id="{F7588A1F-4F66-D369-35DB-25B36514EB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725" y="2505075"/>
            <a:ext cx="609600" cy="609600"/>
          </a:xfrm>
          <a:prstGeom prst="rect">
            <a:avLst/>
          </a:prstGeom>
        </p:spPr>
      </p:pic>
      <p:sp>
        <p:nvSpPr>
          <p:cNvPr id="20" name="TextBox 6">
            <a:extLst>
              <a:ext uri="{FF2B5EF4-FFF2-40B4-BE49-F238E27FC236}">
                <a16:creationId xmlns:a16="http://schemas.microsoft.com/office/drawing/2014/main" id="{27CF5B7D-ED03-41F8-CFCC-B3AC2008E747}"/>
              </a:ext>
            </a:extLst>
          </p:cNvPr>
          <p:cNvSpPr txBox="1"/>
          <p:nvPr/>
        </p:nvSpPr>
        <p:spPr>
          <a:xfrm>
            <a:off x="847725" y="3267075"/>
            <a:ext cx="275034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293B"/>
                </a:solidFill>
                <a:latin typeface="Inter SemiBold"/>
              </a:rPr>
              <a:t>Microsoft Authenticator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92276DBD-B9F5-43D7-8018-BC46CA387100}"/>
              </a:ext>
            </a:extLst>
          </p:cNvPr>
          <p:cNvSpPr txBox="1"/>
          <p:nvPr/>
        </p:nvSpPr>
        <p:spPr>
          <a:xfrm>
            <a:off x="847725" y="3657600"/>
            <a:ext cx="2978199" cy="1285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Utilice la aplicación Microsoft Authenticator con notificaciones Push en lugar de mensajes SMS, los cuales son vulnerables a SIM swapping e interceptación.</a:t>
            </a:r>
          </a:p>
        </p:txBody>
      </p:sp>
      <p:pic>
        <p:nvPicPr>
          <p:cNvPr id="27" name="Picture 8" descr="image.png">
            <a:extLst>
              <a:ext uri="{FF2B5EF4-FFF2-40B4-BE49-F238E27FC236}">
                <a16:creationId xmlns:a16="http://schemas.microsoft.com/office/drawing/2014/main" id="{B5380BF1-C350-FB98-E9F2-DABE05EB3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974" y="2505075"/>
            <a:ext cx="609600" cy="609600"/>
          </a:xfrm>
          <a:prstGeom prst="rect">
            <a:avLst/>
          </a:prstGeom>
        </p:spPr>
      </p:pic>
      <p:sp>
        <p:nvSpPr>
          <p:cNvPr id="29" name="TextBox 9">
            <a:extLst>
              <a:ext uri="{FF2B5EF4-FFF2-40B4-BE49-F238E27FC236}">
                <a16:creationId xmlns:a16="http://schemas.microsoft.com/office/drawing/2014/main" id="{54C32E62-0D3B-79F3-80BF-5486CEE96D43}"/>
              </a:ext>
            </a:extLst>
          </p:cNvPr>
          <p:cNvSpPr txBox="1"/>
          <p:nvPr/>
        </p:nvSpPr>
        <p:spPr>
          <a:xfrm>
            <a:off x="4606974" y="3267075"/>
            <a:ext cx="2940367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293B"/>
                </a:solidFill>
                <a:latin typeface="Inter SemiBold"/>
              </a:rPr>
              <a:t>Doble Método Registrado</a:t>
            </a: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2F97FC2E-4900-D3E7-2A42-0A03B78D1248}"/>
              </a:ext>
            </a:extLst>
          </p:cNvPr>
          <p:cNvSpPr txBox="1"/>
          <p:nvPr/>
        </p:nvSpPr>
        <p:spPr>
          <a:xfrm>
            <a:off x="4606974" y="3657600"/>
            <a:ext cx="2978199" cy="1285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Registre al menos dos métodos de autenticación (ej. App + Clave FIDO2) para evitar perder acceso en caso de daño o extravío del dispositivo.</a:t>
            </a:r>
          </a:p>
        </p:txBody>
      </p:sp>
      <p:pic>
        <p:nvPicPr>
          <p:cNvPr id="33" name="Picture 11" descr="image.png">
            <a:extLst>
              <a:ext uri="{FF2B5EF4-FFF2-40B4-BE49-F238E27FC236}">
                <a16:creationId xmlns:a16="http://schemas.microsoft.com/office/drawing/2014/main" id="{BF207D57-EA6D-835C-5B85-1FED9E8E59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6224" y="2505075"/>
            <a:ext cx="609600" cy="609600"/>
          </a:xfrm>
          <a:prstGeom prst="rect">
            <a:avLst/>
          </a:prstGeom>
        </p:spPr>
      </p:pic>
      <p:sp>
        <p:nvSpPr>
          <p:cNvPr id="35" name="TextBox 12">
            <a:extLst>
              <a:ext uri="{FF2B5EF4-FFF2-40B4-BE49-F238E27FC236}">
                <a16:creationId xmlns:a16="http://schemas.microsoft.com/office/drawing/2014/main" id="{7F5A877B-57BE-EC11-BCC1-BFE7FD4D74DE}"/>
              </a:ext>
            </a:extLst>
          </p:cNvPr>
          <p:cNvSpPr txBox="1"/>
          <p:nvPr/>
        </p:nvSpPr>
        <p:spPr>
          <a:xfrm>
            <a:off x="8366224" y="3267075"/>
            <a:ext cx="224028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293B"/>
                </a:solidFill>
                <a:latin typeface="Inter SemiBold"/>
              </a:rPr>
              <a:t>Datos Actualizados</a:t>
            </a:r>
          </a:p>
        </p:txBody>
      </p:sp>
      <p:sp>
        <p:nvSpPr>
          <p:cNvPr id="37" name="TextBox 13">
            <a:extLst>
              <a:ext uri="{FF2B5EF4-FFF2-40B4-BE49-F238E27FC236}">
                <a16:creationId xmlns:a16="http://schemas.microsoft.com/office/drawing/2014/main" id="{5F159541-F009-9C11-4E2B-2DC0A9F53216}"/>
              </a:ext>
            </a:extLst>
          </p:cNvPr>
          <p:cNvSpPr txBox="1"/>
          <p:nvPr/>
        </p:nvSpPr>
        <p:spPr>
          <a:xfrm>
            <a:off x="8366224" y="3657600"/>
            <a:ext cx="2978199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Mantenga actualizado su número telefónico y datos de recuperación. Si cambia de teléfono, vincule el nuevo antes de eliminar el anterior.</a:t>
            </a:r>
          </a:p>
        </p:txBody>
      </p:sp>
      <p:pic>
        <p:nvPicPr>
          <p:cNvPr id="39" name="Picture 14" descr="image.png">
            <a:extLst>
              <a:ext uri="{FF2B5EF4-FFF2-40B4-BE49-F238E27FC236}">
                <a16:creationId xmlns:a16="http://schemas.microsoft.com/office/drawing/2014/main" id="{A618C5FB-5883-7D2F-2F60-76FF5F4263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3937" y="2638425"/>
            <a:ext cx="257175" cy="342900"/>
          </a:xfrm>
          <a:prstGeom prst="rect">
            <a:avLst/>
          </a:prstGeom>
        </p:spPr>
      </p:pic>
      <p:pic>
        <p:nvPicPr>
          <p:cNvPr id="41" name="Picture 15" descr="image.png">
            <a:extLst>
              <a:ext uri="{FF2B5EF4-FFF2-40B4-BE49-F238E27FC236}">
                <a16:creationId xmlns:a16="http://schemas.microsoft.com/office/drawing/2014/main" id="{DAFB7907-8AA8-50AD-EE8B-F634656D2C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6512" y="2638425"/>
            <a:ext cx="390525" cy="342900"/>
          </a:xfrm>
          <a:prstGeom prst="rect">
            <a:avLst/>
          </a:prstGeom>
        </p:spPr>
      </p:pic>
      <p:pic>
        <p:nvPicPr>
          <p:cNvPr id="43" name="Picture 16" descr="image.png">
            <a:extLst>
              <a:ext uri="{FF2B5EF4-FFF2-40B4-BE49-F238E27FC236}">
                <a16:creationId xmlns:a16="http://schemas.microsoft.com/office/drawing/2014/main" id="{A72884AD-7793-8531-EBC9-A552306C20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99574" y="2638425"/>
            <a:ext cx="3429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3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68C15-38B6-E46B-1DCF-C9CAD0EC8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>
            <a:extLst>
              <a:ext uri="{FF2B5EF4-FFF2-40B4-BE49-F238E27FC236}">
                <a16:creationId xmlns:a16="http://schemas.microsoft.com/office/drawing/2014/main" id="{B6277CD0-E11D-8925-6C05-1ED349CF6643}"/>
              </a:ext>
            </a:extLst>
          </p:cNvPr>
          <p:cNvSpPr txBox="1"/>
          <p:nvPr/>
        </p:nvSpPr>
        <p:spPr>
          <a:xfrm>
            <a:off x="571500" y="347247"/>
            <a:ext cx="1160145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s-MX" sz="4400" b="1" dirty="0">
                <a:latin typeface="Inter"/>
              </a:rPr>
              <a:t>Métodos de Autenticación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79B3A41-3DB0-86CF-2E4C-7AA9A3D29D07}"/>
              </a:ext>
            </a:extLst>
          </p:cNvPr>
          <p:cNvSpPr/>
          <p:nvPr/>
        </p:nvSpPr>
        <p:spPr>
          <a:xfrm>
            <a:off x="1333500" y="1647825"/>
            <a:ext cx="9525000" cy="876300"/>
          </a:xfrm>
          <a:prstGeom prst="roundRect">
            <a:avLst>
              <a:gd name="adj" fmla="val 108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DEF8C435-6F8B-ECD2-C66D-6308CDE240D7}"/>
              </a:ext>
            </a:extLst>
          </p:cNvPr>
          <p:cNvSpPr txBox="1"/>
          <p:nvPr/>
        </p:nvSpPr>
        <p:spPr>
          <a:xfrm>
            <a:off x="1857375" y="1819275"/>
            <a:ext cx="8810625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Inter"/>
              </a:rPr>
              <a:t>Resistente al Phishing (FIDO2 / Windows Hello):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Máxima seguridad. Utiliza llaves físicas de hardware o biometría local vinculadas al dominio.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1DA9184D-6352-7A14-5022-26A96BAA10A2}"/>
              </a:ext>
            </a:extLst>
          </p:cNvPr>
          <p:cNvSpPr/>
          <p:nvPr/>
        </p:nvSpPr>
        <p:spPr>
          <a:xfrm>
            <a:off x="1333500" y="2714625"/>
            <a:ext cx="9525000" cy="876300"/>
          </a:xfrm>
          <a:prstGeom prst="roundRect">
            <a:avLst>
              <a:gd name="adj" fmla="val 108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440B320C-265B-044A-BC64-89AB68B2D49D}"/>
              </a:ext>
            </a:extLst>
          </p:cNvPr>
          <p:cNvSpPr txBox="1"/>
          <p:nvPr/>
        </p:nvSpPr>
        <p:spPr>
          <a:xfrm>
            <a:off x="1857375" y="2886075"/>
            <a:ext cx="8810625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Inter"/>
              </a:rPr>
              <a:t>Microsoft Authenticator (Push + Number Matching):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Alta seguridad. Requiere ingresar un número mostrado en pantalla para verificar presencia física.</a:t>
            </a:r>
          </a:p>
        </p:txBody>
      </p:sp>
      <p:sp>
        <p:nvSpPr>
          <p:cNvPr id="18" name="Rounded Rectangle 6">
            <a:extLst>
              <a:ext uri="{FF2B5EF4-FFF2-40B4-BE49-F238E27FC236}">
                <a16:creationId xmlns:a16="http://schemas.microsoft.com/office/drawing/2014/main" id="{C001B1AB-503F-80EB-52AF-7058B3BD5994}"/>
              </a:ext>
            </a:extLst>
          </p:cNvPr>
          <p:cNvSpPr/>
          <p:nvPr/>
        </p:nvSpPr>
        <p:spPr>
          <a:xfrm>
            <a:off x="1333500" y="3781425"/>
            <a:ext cx="9525000" cy="876300"/>
          </a:xfrm>
          <a:prstGeom prst="roundRect">
            <a:avLst>
              <a:gd name="adj" fmla="val 108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A3BD87EB-3BDC-3501-459A-6FFA94165FAF}"/>
              </a:ext>
            </a:extLst>
          </p:cNvPr>
          <p:cNvSpPr txBox="1"/>
          <p:nvPr/>
        </p:nvSpPr>
        <p:spPr>
          <a:xfrm>
            <a:off x="1857375" y="3952875"/>
            <a:ext cx="8810625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Inter"/>
              </a:rPr>
              <a:t>Códigos OATH TOTP (Software Token):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Seguridad media. Genera un código temporal de 6 dígitos independiente de red celular.</a:t>
            </a:r>
          </a:p>
        </p:txBody>
      </p:sp>
      <p:sp>
        <p:nvSpPr>
          <p:cNvPr id="26" name="Rounded Rectangle 8">
            <a:extLst>
              <a:ext uri="{FF2B5EF4-FFF2-40B4-BE49-F238E27FC236}">
                <a16:creationId xmlns:a16="http://schemas.microsoft.com/office/drawing/2014/main" id="{F8062741-35C8-4410-CB91-E7190F3409C9}"/>
              </a:ext>
            </a:extLst>
          </p:cNvPr>
          <p:cNvSpPr/>
          <p:nvPr/>
        </p:nvSpPr>
        <p:spPr>
          <a:xfrm>
            <a:off x="1333500" y="4848225"/>
            <a:ext cx="9525000" cy="876300"/>
          </a:xfrm>
          <a:prstGeom prst="roundRect">
            <a:avLst>
              <a:gd name="adj" fmla="val 108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FB6B04F4-2065-99D2-6CC3-F2C1EF21423D}"/>
              </a:ext>
            </a:extLst>
          </p:cNvPr>
          <p:cNvSpPr txBox="1"/>
          <p:nvPr/>
        </p:nvSpPr>
        <p:spPr>
          <a:xfrm>
            <a:off x="1857375" y="5019675"/>
            <a:ext cx="8810625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Inter"/>
              </a:rPr>
              <a:t>SMS y Llamada de Voz: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Seguridad básica/desaconsejada. Expuesto a ataques de clonación SIM y suplantación de red.</a:t>
            </a:r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75AAF282-639A-40A9-CD00-EB1B975F706D}"/>
              </a:ext>
            </a:extLst>
          </p:cNvPr>
          <p:cNvSpPr/>
          <p:nvPr/>
        </p:nvSpPr>
        <p:spPr>
          <a:xfrm>
            <a:off x="1333500" y="2514600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11">
            <a:extLst>
              <a:ext uri="{FF2B5EF4-FFF2-40B4-BE49-F238E27FC236}">
                <a16:creationId xmlns:a16="http://schemas.microsoft.com/office/drawing/2014/main" id="{B3E3A1C9-9B24-8E6B-5278-0D278C544C97}"/>
              </a:ext>
            </a:extLst>
          </p:cNvPr>
          <p:cNvSpPr/>
          <p:nvPr/>
        </p:nvSpPr>
        <p:spPr>
          <a:xfrm>
            <a:off x="1333500" y="3581400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12">
            <a:extLst>
              <a:ext uri="{FF2B5EF4-FFF2-40B4-BE49-F238E27FC236}">
                <a16:creationId xmlns:a16="http://schemas.microsoft.com/office/drawing/2014/main" id="{0532182B-FC82-129A-D566-09464846CB8E}"/>
              </a:ext>
            </a:extLst>
          </p:cNvPr>
          <p:cNvSpPr/>
          <p:nvPr/>
        </p:nvSpPr>
        <p:spPr>
          <a:xfrm>
            <a:off x="1333500" y="4648200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13">
            <a:extLst>
              <a:ext uri="{FF2B5EF4-FFF2-40B4-BE49-F238E27FC236}">
                <a16:creationId xmlns:a16="http://schemas.microsoft.com/office/drawing/2014/main" id="{4C4A3941-011D-EAE1-70E6-D9767288C2F7}"/>
              </a:ext>
            </a:extLst>
          </p:cNvPr>
          <p:cNvSpPr/>
          <p:nvPr/>
        </p:nvSpPr>
        <p:spPr>
          <a:xfrm>
            <a:off x="1333500" y="5715000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Picture 14" descr="image.png">
            <a:extLst>
              <a:ext uri="{FF2B5EF4-FFF2-40B4-BE49-F238E27FC236}">
                <a16:creationId xmlns:a16="http://schemas.microsoft.com/office/drawing/2014/main" id="{7BDDC11D-5D64-9FF3-814C-35D8B8307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5" y="1843087"/>
            <a:ext cx="209550" cy="219075"/>
          </a:xfrm>
          <a:prstGeom prst="rect">
            <a:avLst/>
          </a:prstGeom>
        </p:spPr>
      </p:pic>
      <p:pic>
        <p:nvPicPr>
          <p:cNvPr id="40" name="Picture 15" descr="image.png">
            <a:extLst>
              <a:ext uri="{FF2B5EF4-FFF2-40B4-BE49-F238E27FC236}">
                <a16:creationId xmlns:a16="http://schemas.microsoft.com/office/drawing/2014/main" id="{AFBAFC2A-2120-740D-383A-E0EEA19B9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525" y="2909887"/>
            <a:ext cx="180975" cy="219075"/>
          </a:xfrm>
          <a:prstGeom prst="rect">
            <a:avLst/>
          </a:prstGeom>
        </p:spPr>
      </p:pic>
      <p:pic>
        <p:nvPicPr>
          <p:cNvPr id="42" name="Picture 16" descr="image.png">
            <a:extLst>
              <a:ext uri="{FF2B5EF4-FFF2-40B4-BE49-F238E27FC236}">
                <a16:creationId xmlns:a16="http://schemas.microsoft.com/office/drawing/2014/main" id="{E1F55E03-2EE8-E287-B06F-A30902AAC1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525" y="3976687"/>
            <a:ext cx="209550" cy="219075"/>
          </a:xfrm>
          <a:prstGeom prst="rect">
            <a:avLst/>
          </a:prstGeom>
        </p:spPr>
      </p:pic>
      <p:pic>
        <p:nvPicPr>
          <p:cNvPr id="44" name="Picture 17" descr="image.png">
            <a:extLst>
              <a:ext uri="{FF2B5EF4-FFF2-40B4-BE49-F238E27FC236}">
                <a16:creationId xmlns:a16="http://schemas.microsoft.com/office/drawing/2014/main" id="{018D88DA-D523-A8B4-E442-D61CFE60A1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3525" y="5043487"/>
            <a:ext cx="209550" cy="2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60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070F1-52C1-59B5-7F8C-6398223D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>
            <a:extLst>
              <a:ext uri="{FF2B5EF4-FFF2-40B4-BE49-F238E27FC236}">
                <a16:creationId xmlns:a16="http://schemas.microsoft.com/office/drawing/2014/main" id="{06A28BFB-9144-1846-17E3-00A7BEB25F7E}"/>
              </a:ext>
            </a:extLst>
          </p:cNvPr>
          <p:cNvSpPr txBox="1"/>
          <p:nvPr/>
        </p:nvSpPr>
        <p:spPr>
          <a:xfrm>
            <a:off x="571500" y="347247"/>
            <a:ext cx="11601450" cy="6771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s-MX" sz="4400" b="1" dirty="0">
                <a:latin typeface="Inter"/>
              </a:rPr>
              <a:t>Efectividad por Método</a:t>
            </a:r>
          </a:p>
        </p:txBody>
      </p:sp>
      <p:pic>
        <p:nvPicPr>
          <p:cNvPr id="4" name="Picture 2" descr="image.png">
            <a:extLst>
              <a:ext uri="{FF2B5EF4-FFF2-40B4-BE49-F238E27FC236}">
                <a16:creationId xmlns:a16="http://schemas.microsoft.com/office/drawing/2014/main" id="{B8EE72B6-C5C8-2B00-73C5-900000D59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910031"/>
            <a:ext cx="11049000" cy="4600722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E4F21329-4ACC-F802-D6A0-7CABF41EFA34}"/>
              </a:ext>
            </a:extLst>
          </p:cNvPr>
          <p:cNvSpPr txBox="1"/>
          <p:nvPr/>
        </p:nvSpPr>
        <p:spPr>
          <a:xfrm>
            <a:off x="684041" y="5362648"/>
            <a:ext cx="10668587" cy="5029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600" b="0" i="1" u="none" dirty="0" err="1">
                <a:solidFill>
                  <a:srgbClr val="334155"/>
                </a:solidFill>
                <a:latin typeface="Inter"/>
              </a:rPr>
              <a:t>Porcentaje</a:t>
            </a:r>
            <a:r>
              <a:rPr sz="1600" b="0" i="1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Inter"/>
              </a:rPr>
              <a:t>estimado</a:t>
            </a:r>
            <a:r>
              <a:rPr sz="1600" b="0" i="1" u="none" dirty="0">
                <a:solidFill>
                  <a:srgbClr val="334155"/>
                </a:solidFill>
                <a:latin typeface="Inter"/>
              </a:rPr>
              <a:t> de </a:t>
            </a:r>
            <a:r>
              <a:rPr sz="1600" b="0" i="1" u="none" dirty="0" err="1">
                <a:solidFill>
                  <a:srgbClr val="334155"/>
                </a:solidFill>
                <a:latin typeface="Inter"/>
              </a:rPr>
              <a:t>resistencia</a:t>
            </a:r>
            <a:r>
              <a:rPr sz="1600" b="0" i="1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Inter"/>
              </a:rPr>
              <a:t>frente</a:t>
            </a:r>
            <a:r>
              <a:rPr sz="1600" b="0" i="1" u="none" dirty="0">
                <a:solidFill>
                  <a:srgbClr val="334155"/>
                </a:solidFill>
                <a:latin typeface="Inter"/>
              </a:rPr>
              <a:t> a </a:t>
            </a:r>
            <a:r>
              <a:rPr sz="1600" b="0" i="1" u="none" dirty="0" err="1">
                <a:solidFill>
                  <a:srgbClr val="334155"/>
                </a:solidFill>
                <a:latin typeface="Inter"/>
              </a:rPr>
              <a:t>ataques</a:t>
            </a:r>
            <a:r>
              <a:rPr sz="1600" b="0" i="1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Inter"/>
              </a:rPr>
              <a:t>avanzados</a:t>
            </a:r>
            <a:r>
              <a:rPr sz="1600" b="0" i="1" u="none" dirty="0">
                <a:solidFill>
                  <a:srgbClr val="334155"/>
                </a:solidFill>
                <a:latin typeface="Inter"/>
              </a:rPr>
              <a:t> de </a:t>
            </a:r>
            <a:r>
              <a:rPr sz="1600" b="0" i="1" u="none" dirty="0" err="1">
                <a:solidFill>
                  <a:srgbClr val="334155"/>
                </a:solidFill>
                <a:latin typeface="Inter"/>
              </a:rPr>
              <a:t>interceptación</a:t>
            </a:r>
            <a:r>
              <a:rPr sz="1600" b="0" i="1" u="none" dirty="0">
                <a:solidFill>
                  <a:srgbClr val="334155"/>
                </a:solidFill>
                <a:latin typeface="Inter"/>
              </a:rPr>
              <a:t> de </a:t>
            </a:r>
            <a:r>
              <a:rPr sz="1600" b="0" i="1" u="none" dirty="0" err="1">
                <a:solidFill>
                  <a:srgbClr val="334155"/>
                </a:solidFill>
                <a:latin typeface="Inter"/>
              </a:rPr>
              <a:t>credenciales</a:t>
            </a:r>
            <a:r>
              <a:rPr sz="1600" b="0" i="1" u="none" dirty="0">
                <a:solidFill>
                  <a:srgbClr val="334155"/>
                </a:solidFill>
                <a:latin typeface="Inter"/>
              </a:rPr>
              <a:t> y Phishing </a:t>
            </a:r>
            <a:r>
              <a:rPr sz="1600" b="0" i="1" u="none" dirty="0" err="1">
                <a:solidFill>
                  <a:srgbClr val="334155"/>
                </a:solidFill>
                <a:latin typeface="Inter"/>
              </a:rPr>
              <a:t>en</a:t>
            </a:r>
            <a:r>
              <a:rPr sz="1600" b="0" i="1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Inter"/>
              </a:rPr>
              <a:t>tiempo</a:t>
            </a:r>
            <a:r>
              <a:rPr sz="1600" b="0" i="1" u="none" dirty="0">
                <a:solidFill>
                  <a:srgbClr val="334155"/>
                </a:solidFill>
                <a:latin typeface="Inter"/>
              </a:rPr>
              <a:t> real (Adversary-in-the-Middle).</a:t>
            </a:r>
          </a:p>
        </p:txBody>
      </p:sp>
    </p:spTree>
    <p:extLst>
      <p:ext uri="{BB962C8B-B14F-4D97-AF65-F5344CB8AC3E}">
        <p14:creationId xmlns:p14="http://schemas.microsoft.com/office/powerpoint/2010/main" val="3381602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B8237BF-0512-97E7-D91B-06660DA73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30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341F6-51A3-C497-DDE6-6CCC90492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46A23B-CAFF-CEBF-26B1-62EFB9427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Antes de comenzar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F931B94-4EA2-D5AD-060B-123B70EFD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067" y="1649202"/>
            <a:ext cx="8789865" cy="4794472"/>
          </a:xfrm>
          <a:prstGeom prst="rect">
            <a:avLst/>
          </a:prstGeom>
        </p:spPr>
      </p:pic>
      <p:pic>
        <p:nvPicPr>
          <p:cNvPr id="7" name="Imagen 6" descr="icono de lupa">
            <a:extLst>
              <a:ext uri="{FF2B5EF4-FFF2-40B4-BE49-F238E27FC236}">
                <a16:creationId xmlns:a16="http://schemas.microsoft.com/office/drawing/2014/main" id="{3FFA2D9C-32BB-DF2A-4F78-8F02F074D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6499" y="1179302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2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B39F7-B02D-88CC-4685-1A6E5C424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A55717F-8B1C-F001-98F7-363D0DE08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7099E51-DA5E-620C-ACAC-41454E021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807" y="4146600"/>
            <a:ext cx="1310528" cy="90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674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0664C-C15D-24A5-CE7E-5A84F3694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FF5A949-CDF5-C336-28E4-7C10F864A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49" y="1170852"/>
            <a:ext cx="4822931" cy="43187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21F39FD-6A3A-36C8-46D2-0BA4BB6AC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173" y="1170852"/>
            <a:ext cx="5725172" cy="431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96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D80FB-CA72-2821-35D3-14E639D08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3F474EA-E15E-5D92-1D69-25DCAC32A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99" y="1064301"/>
            <a:ext cx="1005840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65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E0AC7-5BC8-281B-9F3E-07C1AE04E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A7C74AC-74A4-4643-72B2-524BD5E81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933" y="652072"/>
            <a:ext cx="5426439" cy="542643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AB90663-E990-E5DD-4829-E31ACA2A6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28" y="618782"/>
            <a:ext cx="4876802" cy="549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67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12D77-F30E-7161-3645-2BDFAE97E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14AAE1A-D126-3CE4-ACF4-9190CCF8C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170" y="627209"/>
            <a:ext cx="4831830" cy="560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52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F29E5-9063-D805-39AD-46549ADAE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C03F3CC-24E1-7D11-9B56-3F368073A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72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942D0-3B68-576F-D7EB-332631701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ADE1D9D-F306-8060-E8B0-4F9C22C41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87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82362-41D2-0812-3A1F-FC68EEC97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0352E2F-F38A-4C91-C835-83C221A0B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57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FEDEB-DC3E-557C-24C3-090A037FA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4335E77-AAF8-C5A1-CDEF-3E91FC039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487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37DC6-24CE-F85C-C6D7-EE945CCAC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10F312D-5F65-9BFF-AB75-5B3F1C06F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80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CABA2-8989-D291-31E4-40FAE59AE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6D68B7-8134-4960-14B1-AAA6ECD13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973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4052F-7C32-301F-F8DD-3EA0AF30A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06C0DD6-6511-50E9-C84F-070745B5D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494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B836A-B128-52B3-08CE-3659071BC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85E6228-EC49-96BD-0F9C-E0F580972A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19" y="445958"/>
            <a:ext cx="10938361" cy="596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246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FF5A7-A4DE-F7DB-4CD3-246E5BF19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78FC941C-331B-8BB9-F618-44A8EA8F8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15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6692" y="476250"/>
            <a:ext cx="2258466" cy="2762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904875"/>
            <a:ext cx="11601450" cy="828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0F172A"/>
                </a:solidFill>
                <a:latin typeface="Inter"/>
              </a:rPr>
              <a:t>¿Preguntas y Comentarios?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924050"/>
            <a:ext cx="110490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Mantenga sus credenciales seguras y nunca apruebe solicitudes MFA no iniciadas por usted.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2562225"/>
            <a:ext cx="11049000" cy="247650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0078D4"/>
                </a:solidFill>
                <a:latin typeface="Inter SemiBold"/>
              </a:rPr>
              <a:t>Microsoft 365 Identity &amp; Access Management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0042" y="552450"/>
            <a:ext cx="140047" cy="1333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2837" y="2581275"/>
            <a:ext cx="180975" cy="2095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fault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0957917_TF22736411_Win32" id="{C8ED91A2-883A-4FE9-817B-B440AD390F80}" vid="{0A6B9333-370E-4991-9328-8ECC0ED82A7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Evento famoso en una presentación de historia</Template>
  <TotalTime>61</TotalTime>
  <Words>374</Words>
  <Application>Microsoft Macintosh PowerPoint</Application>
  <PresentationFormat>Widescreen</PresentationFormat>
  <Paragraphs>31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Corbel</vt:lpstr>
      <vt:lpstr>Inter</vt:lpstr>
      <vt:lpstr>Inter SemiBold</vt:lpstr>
      <vt:lpstr>Celestial</vt:lpstr>
      <vt:lpstr>Autenticación Multifactor (MFA)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Antes de comenzar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 Manuel Torres Aguirre</dc:creator>
  <cp:lastModifiedBy>Gabriela Cota Siqueiros</cp:lastModifiedBy>
  <cp:revision>2</cp:revision>
  <dcterms:created xsi:type="dcterms:W3CDTF">2026-08-23T19:33:41Z</dcterms:created>
  <dcterms:modified xsi:type="dcterms:W3CDTF">2026-09-08T19:11:20Z</dcterms:modified>
</cp:coreProperties>
</file>